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4" r:id="rId7"/>
    <p:sldId id="260" r:id="rId8"/>
    <p:sldId id="261" r:id="rId9"/>
    <p:sldId id="267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9lVkJdif4" TargetMode="External"/><Relationship Id="rId2" Type="http://schemas.openxmlformats.org/officeDocument/2006/relationships/hyperlink" Target="https://www.youtube.com/watch?v=nrusqQ5Jft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9Ed8OeZcOBI" TargetMode="External"/><Relationship Id="rId4" Type="http://schemas.openxmlformats.org/officeDocument/2006/relationships/hyperlink" Target="https://www.youtube.com/watch?v=UIJtUH5tBp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ULR68LTmbw" TargetMode="External"/><Relationship Id="rId2" Type="http://schemas.openxmlformats.org/officeDocument/2006/relationships/hyperlink" Target="https://www.youtube.com/watch?v=lYBLA5cDHu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3t6bLugtJkQ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oW2G3Cw-A" TargetMode="External"/><Relationship Id="rId7" Type="http://schemas.openxmlformats.org/officeDocument/2006/relationships/hyperlink" Target="https://www.youtube.com/watch?v=VWPOO-vZ5pk" TargetMode="External"/><Relationship Id="rId2" Type="http://schemas.openxmlformats.org/officeDocument/2006/relationships/hyperlink" Target="https://www.youtube.com/watch?v=zPBWIq9kxDQ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GSu7BGbyJqc&amp;t=134s" TargetMode="External"/><Relationship Id="rId5" Type="http://schemas.openxmlformats.org/officeDocument/2006/relationships/hyperlink" Target="https://www.youtube.com/watch?v=FJGKRwD83ik" TargetMode="External"/><Relationship Id="rId4" Type="http://schemas.openxmlformats.org/officeDocument/2006/relationships/hyperlink" Target="https://www.youtube.com/watch?v=VuSq5Us5LA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nimoto.com/play/OIhggBM0Rr2v81cjkU0O2Q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Ed8OeZcOBI" TargetMode="External"/><Relationship Id="rId2" Type="http://schemas.openxmlformats.org/officeDocument/2006/relationships/hyperlink" Target="https://www.youtube.com/watch?v=Ear4Prg9G8w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flowers-for-algernon-vocabulary-quiz/0162d834-f1ad-4334-ac86-ecde5e63817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781741"/>
          </a:xfrm>
        </p:spPr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419" y="1904103"/>
            <a:ext cx="9001462" cy="4711849"/>
          </a:xfrm>
        </p:spPr>
        <p:txBody>
          <a:bodyPr/>
          <a:lstStyle/>
          <a:p>
            <a:r>
              <a:rPr lang="en-US" dirty="0">
                <a:hlinkClick r:id="rId2"/>
              </a:rPr>
              <a:t>*https://</a:t>
            </a:r>
            <a:r>
              <a:rPr lang="en-US" dirty="0" smtClean="0">
                <a:hlinkClick r:id="rId2"/>
              </a:rPr>
              <a:t>www.youtube.com/watch?v=nrusqQ5JftA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4"/>
              </a:rPr>
              <a:t>Teacher explanation:  https://www.youtube.com/watch?v=UIJtUH5tBpU</a:t>
            </a:r>
            <a:endParaRPr lang="en-US" dirty="0" smtClean="0"/>
          </a:p>
          <a:p>
            <a:r>
              <a:rPr lang="en-US" dirty="0">
                <a:hlinkClick r:id="rId3"/>
              </a:rPr>
              <a:t>Maybe: https://www.youtube.com/watch?v=JI9lVkJdif4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Ted Talk: </a:t>
            </a:r>
            <a:r>
              <a:rPr lang="en-US" dirty="0" smtClean="0">
                <a:hlinkClick r:id="rId5"/>
              </a:rPr>
              <a:t>https://www.youtube.com/watch?v=9Ed8OeZcOBI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297" y="-1753495"/>
            <a:ext cx="9001462" cy="3251778"/>
          </a:xfrm>
        </p:spPr>
        <p:txBody>
          <a:bodyPr/>
          <a:lstStyle/>
          <a:p>
            <a:r>
              <a:rPr lang="en-US" dirty="0" smtClean="0"/>
              <a:t>Ethically questionable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297" y="1498283"/>
            <a:ext cx="3632948" cy="4784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*Gene Editing</a:t>
            </a:r>
          </a:p>
          <a:p>
            <a:pPr algn="l"/>
            <a:r>
              <a:rPr lang="en-US" dirty="0" smtClean="0"/>
              <a:t>*Cryogenics</a:t>
            </a:r>
          </a:p>
          <a:p>
            <a:pPr algn="l"/>
            <a:r>
              <a:rPr lang="en-US" dirty="0" smtClean="0"/>
              <a:t>*Cloning</a:t>
            </a:r>
          </a:p>
          <a:p>
            <a:pPr algn="l"/>
            <a:r>
              <a:rPr lang="en-US" dirty="0" smtClean="0"/>
              <a:t>*Euthanasia</a:t>
            </a:r>
          </a:p>
          <a:p>
            <a:pPr algn="l"/>
            <a:r>
              <a:rPr lang="en-US" dirty="0" smtClean="0"/>
              <a:t>*Driverless Cars</a:t>
            </a:r>
          </a:p>
          <a:p>
            <a:pPr algn="l"/>
            <a:r>
              <a:rPr lang="en-US" dirty="0" smtClean="0"/>
              <a:t>*Autonomous Systems</a:t>
            </a:r>
          </a:p>
          <a:p>
            <a:pPr algn="l"/>
            <a:r>
              <a:rPr lang="en-US" dirty="0" smtClean="0"/>
              <a:t>*Stem Cell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0795" y="1731981"/>
            <a:ext cx="5185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The surgery that the doctors perform on Charlie, although it is not real, brings up the question of whether science sometimes goes too far.  Is it really okay to alter a human being to that extent?  What about other creatures or the world around us?</a:t>
            </a:r>
          </a:p>
          <a:p>
            <a:endParaRPr lang="en-US" dirty="0" smtClean="0"/>
          </a:p>
          <a:p>
            <a:r>
              <a:rPr lang="en-US" dirty="0" smtClean="0"/>
              <a:t>Science today has encountered numerous developments that could be considered highly unethical.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297" y="-1753495"/>
            <a:ext cx="9001462" cy="3251778"/>
          </a:xfrm>
        </p:spPr>
        <p:txBody>
          <a:bodyPr/>
          <a:lstStyle/>
          <a:p>
            <a:r>
              <a:rPr lang="en-US" dirty="0" smtClean="0"/>
              <a:t>Ethically questionable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297" y="1498283"/>
            <a:ext cx="3632948" cy="4784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*Gene Editing</a:t>
            </a:r>
          </a:p>
          <a:p>
            <a:pPr algn="l"/>
            <a:r>
              <a:rPr lang="en-US" dirty="0" smtClean="0"/>
              <a:t>*Cryogenics</a:t>
            </a:r>
          </a:p>
          <a:p>
            <a:pPr algn="l"/>
            <a:r>
              <a:rPr lang="en-US" dirty="0" smtClean="0"/>
              <a:t>*Cloning</a:t>
            </a:r>
          </a:p>
          <a:p>
            <a:pPr algn="l"/>
            <a:r>
              <a:rPr lang="en-US" dirty="0" smtClean="0"/>
              <a:t>*Euthanasia</a:t>
            </a:r>
          </a:p>
          <a:p>
            <a:pPr algn="l"/>
            <a:r>
              <a:rPr lang="en-US" dirty="0" smtClean="0"/>
              <a:t>*Driverless Cars</a:t>
            </a:r>
          </a:p>
          <a:p>
            <a:pPr algn="l"/>
            <a:r>
              <a:rPr lang="en-US" dirty="0" smtClean="0"/>
              <a:t>*Autonomous Systems</a:t>
            </a:r>
          </a:p>
          <a:p>
            <a:pPr algn="l"/>
            <a:r>
              <a:rPr lang="en-US" dirty="0" smtClean="0"/>
              <a:t>*Stem Cell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5491" y="1828800"/>
            <a:ext cx="5185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Spend some time researching a few of thee topics, then choose one to write a paragraph about.  I want to know which subject you chose and whether you think it is ethical or not.</a:t>
            </a:r>
          </a:p>
          <a:p>
            <a:endParaRPr lang="en-US" dirty="0"/>
          </a:p>
          <a:p>
            <a:r>
              <a:rPr lang="en-US" dirty="0" smtClean="0"/>
              <a:t>(Do you think this is a positive scientific advancement that is worth the negative aspects, or do you think that this scientific advancement has too many negative aspects or risks and it should be discontinued?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297" y="-1753495"/>
            <a:ext cx="9001462" cy="3251778"/>
          </a:xfrm>
        </p:spPr>
        <p:txBody>
          <a:bodyPr/>
          <a:lstStyle/>
          <a:p>
            <a:r>
              <a:rPr lang="en-US" i="1" dirty="0" smtClean="0"/>
              <a:t>Ethos, Pathos, Logos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297" y="1498283"/>
            <a:ext cx="2847639" cy="404190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Logos=Logical</a:t>
            </a:r>
          </a:p>
          <a:p>
            <a:pPr algn="l"/>
            <a:r>
              <a:rPr lang="en-US" dirty="0" smtClean="0"/>
              <a:t>*Persuasion by the use of reasoning.  </a:t>
            </a:r>
            <a:endParaRPr lang="en-US" dirty="0"/>
          </a:p>
          <a:p>
            <a:pPr algn="l"/>
            <a:r>
              <a:rPr lang="en-US" dirty="0" smtClean="0"/>
              <a:t>*The use of logic to support a claim.</a:t>
            </a:r>
          </a:p>
          <a:p>
            <a:pPr algn="l"/>
            <a:r>
              <a:rPr lang="en-US" dirty="0" smtClean="0"/>
              <a:t>*Involves </a:t>
            </a:r>
            <a:r>
              <a:rPr lang="en-US" dirty="0" smtClean="0">
                <a:solidFill>
                  <a:srgbClr val="92D050"/>
                </a:solidFill>
              </a:rPr>
              <a:t>facts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2D050"/>
                </a:solidFill>
              </a:rPr>
              <a:t>statistics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>
                <a:hlinkClick r:id="rId2"/>
              </a:rPr>
              <a:t>https://www.youtube.com/watch?v=lYBLA5cDHu8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16823" y="1581374"/>
            <a:ext cx="26463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Ethos=Ethical</a:t>
            </a:r>
          </a:p>
          <a:p>
            <a:r>
              <a:rPr lang="en-US" sz="2400" dirty="0" smtClean="0"/>
              <a:t>*Convincing by the character of the author.</a:t>
            </a:r>
          </a:p>
          <a:p>
            <a:r>
              <a:rPr lang="en-US" sz="2400" dirty="0" smtClean="0"/>
              <a:t>*People tend to believe people they respect.</a:t>
            </a:r>
          </a:p>
          <a:p>
            <a:r>
              <a:rPr lang="en-US" sz="2400" dirty="0" smtClean="0"/>
              <a:t>*Involves </a:t>
            </a:r>
            <a:r>
              <a:rPr lang="en-US" sz="2400" dirty="0" smtClean="0">
                <a:solidFill>
                  <a:srgbClr val="92D050"/>
                </a:solidFill>
              </a:rPr>
              <a:t>authority.</a:t>
            </a:r>
          </a:p>
          <a:p>
            <a:r>
              <a:rPr lang="en-US" sz="2400" dirty="0" smtClean="0"/>
              <a:t>*Why should they believe you?</a:t>
            </a:r>
          </a:p>
          <a:p>
            <a:r>
              <a:rPr lang="en-US" sz="2400" dirty="0" smtClean="0">
                <a:hlinkClick r:id="rId3"/>
              </a:rPr>
              <a:t>https://www.youtube.com/watch?v=8ULR68LTmbw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7172" y="1581374"/>
            <a:ext cx="28615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Pathos= Emotional</a:t>
            </a:r>
          </a:p>
          <a:p>
            <a:r>
              <a:rPr lang="en-US" sz="2400" dirty="0" smtClean="0"/>
              <a:t>*Persuading by appealing to emotions.</a:t>
            </a:r>
          </a:p>
          <a:p>
            <a:r>
              <a:rPr lang="en-US" sz="2400" dirty="0" smtClean="0"/>
              <a:t>*Emotional appeal enhances the point</a:t>
            </a:r>
          </a:p>
          <a:p>
            <a:r>
              <a:rPr lang="en-US" sz="2400" dirty="0" smtClean="0"/>
              <a:t>*Involves </a:t>
            </a:r>
            <a:r>
              <a:rPr lang="en-US" sz="2400" dirty="0" smtClean="0">
                <a:solidFill>
                  <a:srgbClr val="92D050"/>
                </a:solidFill>
              </a:rPr>
              <a:t>vivid and emotional language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92D050"/>
                </a:solidFill>
              </a:rPr>
              <a:t>sensory details</a:t>
            </a:r>
            <a:r>
              <a:rPr lang="en-US" sz="2400" dirty="0" smtClean="0"/>
              <a:t>.</a:t>
            </a:r>
          </a:p>
          <a:p>
            <a:r>
              <a:rPr lang="en-US" sz="2400" smtClean="0">
                <a:hlinkClick r:id="rId4"/>
              </a:rPr>
              <a:t>https://www.youtube.com/watch?v=3t6bLugtJkQ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6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297" y="-1538342"/>
            <a:ext cx="9001462" cy="3251778"/>
          </a:xfrm>
        </p:spPr>
        <p:txBody>
          <a:bodyPr/>
          <a:lstStyle/>
          <a:p>
            <a:r>
              <a:rPr lang="en-US" dirty="0" smtClean="0"/>
              <a:t>Data, Claim, and Warrant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41481" y="1988390"/>
            <a:ext cx="9001462" cy="433710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Data= Evidence.</a:t>
            </a:r>
          </a:p>
          <a:p>
            <a:r>
              <a:rPr lang="en-US" dirty="0" smtClean="0"/>
              <a:t>This is the facts and figures that prove you right. 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(The gun has his fingerprints on it, You can see the scratch on the car, the doctor says she’s too weak)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Claim=Statement</a:t>
            </a:r>
          </a:p>
          <a:p>
            <a:r>
              <a:rPr lang="en-US" dirty="0" smtClean="0"/>
              <a:t>This is what you are trying to prove.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(He shot her, someone scratched my car, she didn’t push him down the stairs)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Warrant= Explanation.</a:t>
            </a:r>
          </a:p>
          <a:p>
            <a:r>
              <a:rPr lang="en-US" dirty="0" smtClean="0"/>
              <a:t>This is how your evidence proves your claim.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(If they’re his prints, he must’ve shot her.  There’s a scratch on the car, so someone has damaged it.  She is too weak to push someone, so she couldn’t push him down the stairs.)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297" y="-1753495"/>
            <a:ext cx="9001462" cy="3251778"/>
          </a:xfrm>
        </p:spPr>
        <p:txBody>
          <a:bodyPr/>
          <a:lstStyle/>
          <a:p>
            <a:r>
              <a:rPr lang="en-US" dirty="0" smtClean="0"/>
              <a:t>Courtroom Cases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83297" y="1794752"/>
            <a:ext cx="9001462" cy="44877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Shotgun Court: </a:t>
            </a:r>
            <a:r>
              <a:rPr lang="en-US" dirty="0" smtClean="0">
                <a:hlinkClick r:id="rId2"/>
              </a:rPr>
              <a:t>https://www.youtube.com/watch?v=zPBWIq9kxDQ</a:t>
            </a:r>
            <a:endParaRPr lang="en-US" dirty="0" smtClean="0"/>
          </a:p>
          <a:p>
            <a:r>
              <a:rPr lang="en-US" dirty="0" smtClean="0"/>
              <a:t>A Few Good Men: </a:t>
            </a:r>
            <a:r>
              <a:rPr lang="en-US" dirty="0" smtClean="0">
                <a:hlinkClick r:id="rId3"/>
              </a:rPr>
              <a:t>https://www.youtube.com/watch?v=GwoW2G3Cw-A</a:t>
            </a:r>
            <a:endParaRPr lang="en-US" dirty="0" smtClean="0"/>
          </a:p>
          <a:p>
            <a:r>
              <a:rPr lang="en-US" dirty="0" smtClean="0"/>
              <a:t>A Few Good Men: </a:t>
            </a:r>
            <a:r>
              <a:rPr lang="en-US" dirty="0" smtClean="0">
                <a:hlinkClick r:id="rId4"/>
              </a:rPr>
              <a:t>https://www.youtube.com/watch?v=VuSq5Us5LAk</a:t>
            </a:r>
            <a:endParaRPr lang="en-US" dirty="0" smtClean="0"/>
          </a:p>
          <a:p>
            <a:r>
              <a:rPr lang="en-US" dirty="0" smtClean="0"/>
              <a:t>OJ Simpson: </a:t>
            </a:r>
            <a:r>
              <a:rPr lang="en-US" dirty="0" smtClean="0">
                <a:hlinkClick r:id="rId5"/>
              </a:rPr>
              <a:t>https://www.youtube.com/watch?v=FJGKRwD83ik</a:t>
            </a:r>
            <a:endParaRPr lang="en-US" dirty="0" smtClean="0"/>
          </a:p>
          <a:p>
            <a:r>
              <a:rPr lang="en-US" dirty="0" smtClean="0"/>
              <a:t>Legally Blond: </a:t>
            </a:r>
            <a:r>
              <a:rPr lang="en-US" dirty="0" smtClean="0">
                <a:hlinkClick r:id="rId6"/>
              </a:rPr>
              <a:t>https://www.youtube.com/watch?v=GSu7BGbyJqc&amp;t=134s</a:t>
            </a:r>
            <a:endParaRPr lang="en-US" dirty="0" smtClean="0"/>
          </a:p>
          <a:p>
            <a:r>
              <a:rPr lang="en-US" dirty="0" smtClean="0"/>
              <a:t>One Angry Man: </a:t>
            </a:r>
            <a:r>
              <a:rPr lang="en-US" dirty="0" smtClean="0">
                <a:hlinkClick r:id="rId7"/>
              </a:rPr>
              <a:t>https://www.youtube.com/watch?v=VWPOO-vZ5pk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751" y="742279"/>
            <a:ext cx="9001462" cy="3251778"/>
          </a:xfrm>
        </p:spPr>
        <p:txBody>
          <a:bodyPr/>
          <a:lstStyle/>
          <a:p>
            <a:r>
              <a:rPr lang="en-US" dirty="0" smtClean="0"/>
              <a:t>DB Cooper: </a:t>
            </a:r>
            <a:r>
              <a:rPr lang="en-US" dirty="0" smtClean="0">
                <a:hlinkClick r:id="rId2" action="ppaction://hlinkfile"/>
              </a:rPr>
              <a:t>animoto.com/play/OIhggBM0Rr2v81cjkU0O2Q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420" y="537882"/>
            <a:ext cx="9001462" cy="1283130"/>
          </a:xfrm>
        </p:spPr>
        <p:txBody>
          <a:bodyPr/>
          <a:lstStyle/>
          <a:p>
            <a:r>
              <a:rPr lang="en-US" dirty="0" smtClean="0"/>
              <a:t>What is Argument?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8602" y="1966875"/>
            <a:ext cx="9001462" cy="4229529"/>
          </a:xfrm>
        </p:spPr>
        <p:txBody>
          <a:bodyPr>
            <a:normAutofit/>
          </a:bodyPr>
          <a:lstStyle/>
          <a:p>
            <a:r>
              <a:rPr lang="en-US" dirty="0"/>
              <a:t>ARGUMENT IS NOT SIMPLY A DISPUTE, AS WHEN PEOPLE DISAGREE WITH ONE ANOTHER OR YELL AT EACH OTHER. ARGUMENT IS ABOUT MAKING A CASE IN SUPPORT OF A CLAIM IN EVERYDAY AFFAIRS—IN SCIENCE, IN POLICY MAKING, IN COURTROOMS, AND SO FORTH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Argument is more than just my opinion, it must be supported with data!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420" y="537882"/>
            <a:ext cx="9001462" cy="1283130"/>
          </a:xfrm>
        </p:spPr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8602" y="1966875"/>
            <a:ext cx="9001462" cy="422952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 short, evidence—central to any successful argument—consists of any of the following:</a:t>
            </a:r>
          </a:p>
          <a:p>
            <a:pPr lvl="0" algn="l" fontAlgn="base"/>
            <a:r>
              <a:rPr lang="en-US" dirty="0" smtClean="0"/>
              <a:t>*Scientific </a:t>
            </a:r>
            <a:r>
              <a:rPr lang="en-US" dirty="0"/>
              <a:t>data</a:t>
            </a:r>
          </a:p>
          <a:p>
            <a:pPr lvl="0" algn="l" fontAlgn="base"/>
            <a:r>
              <a:rPr lang="en-US" dirty="0" smtClean="0"/>
              <a:t>*Facts</a:t>
            </a:r>
            <a:endParaRPr lang="en-US" dirty="0"/>
          </a:p>
          <a:p>
            <a:pPr lvl="0" algn="l" fontAlgn="base"/>
            <a:r>
              <a:rPr lang="en-US" dirty="0" smtClean="0"/>
              <a:t>*Documented </a:t>
            </a:r>
            <a:r>
              <a:rPr lang="en-US" dirty="0"/>
              <a:t>history</a:t>
            </a:r>
          </a:p>
          <a:p>
            <a:pPr lvl="0" algn="l" fontAlgn="base"/>
            <a:r>
              <a:rPr lang="en-US" dirty="0"/>
              <a:t>*</a:t>
            </a:r>
            <a:r>
              <a:rPr lang="en-US" dirty="0" smtClean="0"/>
              <a:t>First-hand </a:t>
            </a:r>
            <a:r>
              <a:rPr lang="en-US" dirty="0"/>
              <a:t>observations/experience</a:t>
            </a:r>
          </a:p>
          <a:p>
            <a:pPr lvl="0" algn="l" fontAlgn="base"/>
            <a:r>
              <a:rPr lang="en-US" dirty="0" smtClean="0"/>
              <a:t>*Information </a:t>
            </a:r>
            <a:r>
              <a:rPr lang="en-US" dirty="0"/>
              <a:t>taken from reliable sources (books, Internet, or other media—such as film)</a:t>
            </a:r>
          </a:p>
          <a:p>
            <a:pPr lvl="0" algn="l" fontAlgn="base"/>
            <a:r>
              <a:rPr lang="en-US" dirty="0" smtClean="0"/>
              <a:t>*Information </a:t>
            </a:r>
            <a:r>
              <a:rPr lang="en-US" dirty="0"/>
              <a:t>from interviews with experts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116" y="1968648"/>
            <a:ext cx="9001462" cy="12831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Remember: You combine the data with your warrant to make a claim!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80116" y="2289604"/>
            <a:ext cx="9001462" cy="42295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839" y="537882"/>
            <a:ext cx="4751743" cy="10650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Counterclaim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931603" y="976750"/>
            <a:ext cx="2824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cap="all" dirty="0" smtClean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  <a:ea typeface="+mj-ea"/>
                <a:cs typeface="+mj-cs"/>
              </a:rPr>
              <a:t>rebuttal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492" y="1764254"/>
            <a:ext cx="3969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Why might someone disagree with  you?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“Some may say that….”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may say that students will do better in school if they’re allowed to chew gum.</a:t>
            </a:r>
          </a:p>
          <a:p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may say that cell phones cause distractions from school work.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1603" y="1487255"/>
            <a:ext cx="37113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What is one thing that will prove that counterclaim to be weak or wrong?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“However, …”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However, I believe that gum is more of a distraction to others.</a:t>
            </a:r>
          </a:p>
          <a:p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However, I believe that cell phones make it easier for kids to access definitions on the internet.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Flowers For Algernon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Daniel Keyes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781741"/>
          </a:xfrm>
        </p:spPr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419" y="1904103"/>
            <a:ext cx="9001462" cy="4711849"/>
          </a:xfrm>
        </p:spPr>
        <p:txBody>
          <a:bodyPr/>
          <a:lstStyle/>
          <a:p>
            <a:r>
              <a:rPr lang="en-US" dirty="0" smtClean="0"/>
              <a:t>At the end?: </a:t>
            </a:r>
            <a:r>
              <a:rPr lang="en-US" dirty="0" smtClean="0">
                <a:hlinkClick r:id="rId2"/>
              </a:rPr>
              <a:t>https://www.youtube.com/watch?v=Ear4Prg9G8w</a:t>
            </a:r>
            <a:endParaRPr lang="en-US" dirty="0" smtClean="0"/>
          </a:p>
          <a:p>
            <a:r>
              <a:rPr lang="en-US" dirty="0" smtClean="0"/>
              <a:t>Another Ted Talk: </a:t>
            </a:r>
            <a:r>
              <a:rPr lang="en-US" dirty="0" smtClean="0">
                <a:hlinkClick r:id="rId3"/>
              </a:rPr>
              <a:t>https://www.youtube.com/watch?v=9Ed8OeZcOBI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Keyes</a:t>
            </a:r>
            <a:endParaRPr lang="en-US" dirty="0"/>
          </a:p>
        </p:txBody>
      </p:sp>
      <p:pic>
        <p:nvPicPr>
          <p:cNvPr id="1026" name="Picture 2" descr="Image result for daniel key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323" y="1935921"/>
            <a:ext cx="19050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68818" y="2657139"/>
            <a:ext cx="44751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Daniel Keyes was an American writer best known for his Hugo award-winning short story and Nebula award-winning novel Flowers for Algernon. Keyes was given the Author Emeritus honor by the Science Fiction and Fantasy Writers of America in 2000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latin typeface="arial" panose="020B0604020202020204" pitchFamily="34" charset="0"/>
              </a:rPr>
              <a:t>The story received so much attention that Keyes eventually turned it into a full-length novel.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94042"/>
          </a:xfrm>
        </p:spPr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Rorschach test</a:t>
            </a:r>
            <a:br>
              <a:rPr lang="en-US" b="0" dirty="0">
                <a:effectLst/>
              </a:rPr>
            </a:br>
            <a:endParaRPr lang="en-US" dirty="0"/>
          </a:p>
        </p:txBody>
      </p:sp>
      <p:pic>
        <p:nvPicPr>
          <p:cNvPr id="2050" name="Picture 2" descr="Image result for rorschach inkblot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72" y="756622"/>
            <a:ext cx="9878405" cy="596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208" y="45332"/>
            <a:ext cx="9001462" cy="1115228"/>
          </a:xfrm>
        </p:spPr>
        <p:txBody>
          <a:bodyPr/>
          <a:lstStyle/>
          <a:p>
            <a:r>
              <a:rPr lang="en-US" dirty="0" smtClean="0"/>
              <a:t>Apperception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9669" y="9450389"/>
            <a:ext cx="4879406" cy="63563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apperception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148" y="2571078"/>
            <a:ext cx="3590355" cy="370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pperception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2" y="2268036"/>
            <a:ext cx="4333499" cy="33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850" y="1344706"/>
            <a:ext cx="11725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>
                <a:solidFill>
                  <a:srgbClr val="92D050"/>
                </a:solidFill>
              </a:rPr>
              <a:t>In a TAT there are usually 30 cards (illustrations) to pick from and the participant chooses 5 of them to answer one of the following questions: what has led up to the event shown, what is happening at the moment, what the characters are feeling and thinking, what the outcome of the story was.</a:t>
            </a:r>
          </a:p>
        </p:txBody>
      </p:sp>
    </p:spTree>
    <p:extLst>
      <p:ext uri="{BB962C8B-B14F-4D97-AF65-F5344CB8AC3E}">
        <p14:creationId xmlns:p14="http://schemas.microsoft.com/office/powerpoint/2010/main" val="34305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208" y="45332"/>
            <a:ext cx="9001462" cy="1115228"/>
          </a:xfrm>
        </p:spPr>
        <p:txBody>
          <a:bodyPr/>
          <a:lstStyle/>
          <a:p>
            <a:r>
              <a:rPr lang="en-US" dirty="0" smtClean="0"/>
              <a:t>Apperception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9669" y="9450389"/>
            <a:ext cx="4879406" cy="63563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apperception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203" y="3883343"/>
            <a:ext cx="2454344" cy="253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pperception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2" y="2268036"/>
            <a:ext cx="3383971" cy="263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850" y="1344706"/>
            <a:ext cx="11725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 In a TAT there are usually 30 cards (illustrations) to pick from and the participant chooses 5 of them to answer one of the following questions: what has led up to the event shown, what is happening at the moment, what the characters are feeling and thinking, what the outcome of the story was.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3651" y="2452182"/>
            <a:ext cx="2657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think this woman is making a breakthrough discovery?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Then success is important to you.  </a:t>
            </a:r>
          </a:p>
          <a:p>
            <a:r>
              <a:rPr lang="en-US" dirty="0" smtClean="0"/>
              <a:t>Did you think these people are friends?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Then relationships are more important to you?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3840" y="2268036"/>
            <a:ext cx="3851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assume that he’s dead and she’s grieving, upset because he’s drunk, or worried because she just killed him?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might that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say about you?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-2366681"/>
            <a:ext cx="9001462" cy="3251778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885097"/>
            <a:ext cx="9001462" cy="57200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1. laboratory: </a:t>
            </a:r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room or building equipped for scientific experiments, research, or teaching, or for the manufacture of drugs or chemicals.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2. unconscious: </a:t>
            </a:r>
            <a:r>
              <a:rPr lang="en-US" dirty="0" smtClean="0">
                <a:solidFill>
                  <a:srgbClr val="92D050"/>
                </a:solidFill>
                <a:effectLst/>
              </a:rPr>
              <a:t>the </a:t>
            </a:r>
            <a:r>
              <a:rPr lang="en-US" dirty="0">
                <a:solidFill>
                  <a:srgbClr val="92D050"/>
                </a:solidFill>
                <a:effectLst/>
              </a:rPr>
              <a:t>part of the mind that is inaccessible to the conscious mind but that affects behavior and emotion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3. contribute: </a:t>
            </a:r>
            <a:r>
              <a:rPr lang="en-US" dirty="0">
                <a:effectLst/>
              </a:rPr>
              <a:t>help to cause or bring about.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4. shrew: </a:t>
            </a:r>
            <a:r>
              <a:rPr lang="en-US" dirty="0">
                <a:solidFill>
                  <a:srgbClr val="92D050"/>
                </a:solidFill>
                <a:effectLst/>
              </a:rPr>
              <a:t>a bad-tempered or aggressively assertive </a:t>
            </a:r>
            <a:r>
              <a:rPr lang="en-US" dirty="0" smtClean="0">
                <a:solidFill>
                  <a:srgbClr val="92D050"/>
                </a:solidFill>
                <a:effectLst/>
              </a:rPr>
              <a:t>woman.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5. maroon: </a:t>
            </a:r>
            <a:r>
              <a:rPr lang="en-US" dirty="0">
                <a:effectLst/>
              </a:rPr>
              <a:t>to put ashore and abandon on a desolate island or coast by way of punishment or the like, as was done by buccaneers.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6. accomplish: </a:t>
            </a:r>
            <a:r>
              <a:rPr lang="en-US" dirty="0">
                <a:solidFill>
                  <a:srgbClr val="92D050"/>
                </a:solidFill>
                <a:effectLst/>
              </a:rPr>
              <a:t>achieve or complete successfully.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7. advise: </a:t>
            </a:r>
            <a:r>
              <a:rPr lang="en-US" dirty="0">
                <a:effectLst/>
              </a:rPr>
              <a:t>offer suggestions about the best course of action to someone.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8. petition: </a:t>
            </a:r>
            <a:r>
              <a:rPr lang="en-US" dirty="0">
                <a:solidFill>
                  <a:srgbClr val="92D050"/>
                </a:solidFill>
                <a:effectLst/>
              </a:rPr>
              <a:t>a formal written request, typically one signed by many people, appealing to authority with respect to a particular cause.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9. acquire: </a:t>
            </a:r>
            <a:r>
              <a:rPr lang="en-US" dirty="0">
                <a:effectLst/>
              </a:rPr>
              <a:t>buy or obtain (an object or asset) for oneself.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10. ignorance: </a:t>
            </a:r>
            <a:r>
              <a:rPr lang="en-US" dirty="0">
                <a:solidFill>
                  <a:srgbClr val="92D050"/>
                </a:solidFill>
                <a:effectLst/>
              </a:rPr>
              <a:t>lack of knowledge or information</a:t>
            </a:r>
            <a:r>
              <a:rPr lang="en-US" dirty="0">
                <a:effectLst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1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-2366681"/>
            <a:ext cx="9001462" cy="3251778"/>
          </a:xfrm>
        </p:spPr>
        <p:txBody>
          <a:bodyPr/>
          <a:lstStyle/>
          <a:p>
            <a:r>
              <a:rPr lang="en-US" dirty="0" smtClean="0"/>
              <a:t>Vocabulary Cont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885097"/>
            <a:ext cx="9001462" cy="57200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11. justified: </a:t>
            </a:r>
            <a:r>
              <a:rPr lang="en-US" dirty="0">
                <a:effectLst/>
              </a:rPr>
              <a:t>having, done for, or marked by a good or legitimate reason.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12. equivalent: </a:t>
            </a:r>
            <a:r>
              <a:rPr lang="en-US" dirty="0">
                <a:solidFill>
                  <a:srgbClr val="92D050"/>
                </a:solidFill>
                <a:effectLst/>
              </a:rPr>
              <a:t>equal in value, amount, function, meaning, etc.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13. impaired: </a:t>
            </a:r>
            <a:r>
              <a:rPr lang="en-US" dirty="0">
                <a:effectLst/>
              </a:rPr>
              <a:t>having a disability of a specified kind.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14. introspective: </a:t>
            </a:r>
            <a:r>
              <a:rPr lang="en-US" dirty="0">
                <a:solidFill>
                  <a:srgbClr val="92D050"/>
                </a:solidFill>
                <a:effectLst/>
              </a:rPr>
              <a:t>characterized by or given to introspection</a:t>
            </a:r>
            <a:r>
              <a:rPr lang="en-US" dirty="0">
                <a:effectLst/>
              </a:rPr>
              <a:t>.</a:t>
            </a:r>
            <a:endParaRPr lang="en-US" dirty="0" smtClean="0"/>
          </a:p>
          <a:p>
            <a:pPr algn="l"/>
            <a:r>
              <a:rPr lang="en-US" dirty="0" smtClean="0"/>
              <a:t>15. prediction: </a:t>
            </a:r>
            <a:r>
              <a:rPr lang="en-US" dirty="0">
                <a:effectLst/>
              </a:rPr>
              <a:t>a thing predicted; a forecast.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16. intelligence: </a:t>
            </a:r>
            <a:r>
              <a:rPr lang="en-US" dirty="0">
                <a:solidFill>
                  <a:srgbClr val="92D050"/>
                </a:solidFill>
                <a:effectLst/>
              </a:rPr>
              <a:t>the ability to acquire and apply knowledge and skills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17. sensation: </a:t>
            </a:r>
            <a:r>
              <a:rPr lang="en-US" dirty="0">
                <a:effectLst/>
              </a:rPr>
              <a:t>a widespread reaction of interest and excitement.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18. oversensitive: </a:t>
            </a:r>
            <a:r>
              <a:rPr lang="en-US" dirty="0">
                <a:solidFill>
                  <a:srgbClr val="92D050"/>
                </a:solidFill>
                <a:effectLst/>
              </a:rPr>
              <a:t>excessively sensitive.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/>
              <a:t>19. technique: </a:t>
            </a:r>
            <a:r>
              <a:rPr lang="en-US" dirty="0">
                <a:effectLst/>
              </a:rPr>
              <a:t>a skillful or efficient way of doing or achieving something.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92D050"/>
                </a:solidFill>
              </a:rPr>
              <a:t>20. amnesia: </a:t>
            </a:r>
            <a:r>
              <a:rPr lang="en-US" dirty="0">
                <a:solidFill>
                  <a:srgbClr val="92D050"/>
                </a:solidFill>
                <a:effectLst/>
              </a:rPr>
              <a:t>a partial or total loss of memory.</a:t>
            </a:r>
            <a:endParaRPr lang="en-US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527124"/>
            <a:ext cx="9001462" cy="1011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670866"/>
            <a:ext cx="9001462" cy="572009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hlinkClick r:id="rId2"/>
              </a:rPr>
              <a:t>https://create.kahoot.it/details/flowers-for-algernon-vocabulary-quiz/0162d834-f1ad-4334-ac86-ecde5e63817e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4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1582</TotalTime>
  <Words>1159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</vt:lpstr>
      <vt:lpstr>Bookman Old Style</vt:lpstr>
      <vt:lpstr>Rockwell</vt:lpstr>
      <vt:lpstr>Damask</vt:lpstr>
      <vt:lpstr>Science Fiction</vt:lpstr>
      <vt:lpstr>Flowers For Algernon</vt:lpstr>
      <vt:lpstr>Daniel Keyes</vt:lpstr>
      <vt:lpstr>Rorschach test </vt:lpstr>
      <vt:lpstr>Apperception Test</vt:lpstr>
      <vt:lpstr>Apperception Test</vt:lpstr>
      <vt:lpstr>Vocabulary</vt:lpstr>
      <vt:lpstr>Vocabulary Cont.</vt:lpstr>
      <vt:lpstr>Vocabulary Practice</vt:lpstr>
      <vt:lpstr>Ethically questionable science</vt:lpstr>
      <vt:lpstr>Ethically questionable science</vt:lpstr>
      <vt:lpstr>Ethos, Pathos, Logos</vt:lpstr>
      <vt:lpstr>Data, Claim, and Warrant</vt:lpstr>
      <vt:lpstr>Courtroom Cases</vt:lpstr>
      <vt:lpstr>DB Cooper: animoto.com/play/OIhggBM0Rr2v81cjkU0O2Q </vt:lpstr>
      <vt:lpstr>What is Argument?</vt:lpstr>
      <vt:lpstr>What is data?</vt:lpstr>
      <vt:lpstr>Remember: You combine the data with your warrant to make a claim!</vt:lpstr>
      <vt:lpstr>Counterclaim</vt:lpstr>
      <vt:lpstr>Science Fiction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For Algernon</dc:title>
  <dc:creator>Heather L. Wolfley</dc:creator>
  <cp:lastModifiedBy>Heather L. Wolfley</cp:lastModifiedBy>
  <cp:revision>37</cp:revision>
  <dcterms:created xsi:type="dcterms:W3CDTF">2016-09-28T17:10:52Z</dcterms:created>
  <dcterms:modified xsi:type="dcterms:W3CDTF">2018-10-10T17:42:06Z</dcterms:modified>
</cp:coreProperties>
</file>